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84" r:id="rId4"/>
    <p:sldId id="283" r:id="rId5"/>
    <p:sldId id="259" r:id="rId6"/>
    <p:sldId id="285" r:id="rId7"/>
    <p:sldId id="280" r:id="rId8"/>
    <p:sldId id="281" r:id="rId9"/>
    <p:sldId id="260" r:id="rId10"/>
    <p:sldId id="275" r:id="rId11"/>
    <p:sldId id="261" r:id="rId12"/>
    <p:sldId id="277" r:id="rId13"/>
    <p:sldId id="278" r:id="rId14"/>
    <p:sldId id="286" r:id="rId15"/>
    <p:sldId id="287" r:id="rId16"/>
    <p:sldId id="282" r:id="rId17"/>
    <p:sldId id="262" r:id="rId18"/>
    <p:sldId id="279" r:id="rId19"/>
    <p:sldId id="265" r:id="rId20"/>
  </p:sldIdLst>
  <p:sldSz cx="9144000" cy="6858000" type="screen4x3"/>
  <p:notesSz cx="6858000" cy="9144000"/>
  <p:defaultTextStyle>
    <a:defPPr>
      <a:defRPr lang="es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D02"/>
    <a:srgbClr val="A50021"/>
    <a:srgbClr val="99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94660"/>
  </p:normalViewPr>
  <p:slideViewPr>
    <p:cSldViewPr>
      <p:cViewPr>
        <p:scale>
          <a:sx n="70" d="100"/>
          <a:sy n="70" d="100"/>
        </p:scale>
        <p:origin x="-128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E880A-270C-49B6-8343-91D56BE30880}" type="datetimeFigureOut">
              <a:rPr lang="es-PR" smtClean="0"/>
              <a:t>15/08/2012</a:t>
            </a:fld>
            <a:endParaRPr 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EDFC8-0DB6-4CA7-AC21-805CE70762F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2231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EDFC8-0DB6-4CA7-AC21-805CE70762F5}" type="slidenum">
              <a:rPr lang="es-PR" smtClean="0"/>
              <a:t>5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59831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EDFC8-0DB6-4CA7-AC21-805CE70762F5}" type="slidenum">
              <a:rPr lang="es-PR" smtClean="0"/>
              <a:t>6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598313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20B9A-7699-4EC0-AE10-8ECB35980EDC}" type="slidenum">
              <a:rPr lang="es-PR" smtClean="0"/>
              <a:pPr/>
              <a:t>7</a:t>
            </a:fld>
            <a:endParaRPr lang="es-P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20B9A-7699-4EC0-AE10-8ECB35980EDC}" type="slidenum">
              <a:rPr lang="es-PR" smtClean="0"/>
              <a:pPr/>
              <a:t>8</a:t>
            </a:fld>
            <a:endParaRPr lang="es-P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02D253E-7943-4F28-8422-E8A2FB7AC66C}" type="datetime7">
              <a:rPr lang="es-PR" smtClean="0"/>
              <a:t>ago-12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s-PR" smtClean="0"/>
              <a:t>Programa de Desarrollo de Destrezas de Información</a:t>
            </a:r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07BC33B-E567-4E24-9293-9CB706C1FF22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743B-2DF8-4B5E-BB4C-EF71F322ACE1}" type="datetime7">
              <a:rPr lang="es-PR" smtClean="0"/>
              <a:t>ago-12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R" smtClean="0"/>
              <a:t>Programa de Desarrollo de Destrezas de Información</a:t>
            </a:r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C33B-E567-4E24-9293-9CB706C1FF22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507D-A615-48F2-BA98-AEA3E8535899}" type="datetime7">
              <a:rPr lang="es-PR" smtClean="0"/>
              <a:t>ago-12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R" smtClean="0"/>
              <a:t>Programa de Desarrollo de Destrezas de Información</a:t>
            </a:r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C33B-E567-4E24-9293-9CB706C1FF22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31E6-BBED-4983-A0D6-6B3EF4062C51}" type="datetime7">
              <a:rPr lang="es-PR" smtClean="0"/>
              <a:t>ago-12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R" smtClean="0"/>
              <a:t>Programa de Desarrollo de Destrezas de Información</a:t>
            </a:r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C33B-E567-4E24-9293-9CB706C1FF22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E184-8932-4BA7-8417-0E095701D89E}" type="datetime7">
              <a:rPr lang="es-PR" smtClean="0"/>
              <a:t>ago-12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R" smtClean="0"/>
              <a:t>Programa de Desarrollo de Destrezas de Información</a:t>
            </a:r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C33B-E567-4E24-9293-9CB706C1FF22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BC8A-7AD3-4F23-A6A9-DE923D39EE35}" type="datetime7">
              <a:rPr lang="es-PR" smtClean="0"/>
              <a:t>ago-12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R" smtClean="0"/>
              <a:t>Programa de Desarrollo de Destrezas de Información</a:t>
            </a:r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C33B-E567-4E24-9293-9CB706C1FF22}" type="slidenum">
              <a:rPr lang="es-PR" smtClean="0"/>
              <a:pPr/>
              <a:t>‹#›</a:t>
            </a:fld>
            <a:endParaRPr lang="es-P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5D1E-9F68-49FB-910F-75215359B1F5}" type="datetime7">
              <a:rPr lang="es-PR" smtClean="0"/>
              <a:t>ago-12</a:t>
            </a:fld>
            <a:endParaRPr lang="es-P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R" smtClean="0"/>
              <a:t>Programa de Desarrollo de Destrezas de Información</a:t>
            </a:r>
            <a:endParaRPr lang="es-P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C33B-E567-4E24-9293-9CB706C1FF22}" type="slidenum">
              <a:rPr lang="es-PR" smtClean="0"/>
              <a:pPr/>
              <a:t>‹#›</a:t>
            </a:fld>
            <a:endParaRPr lang="es-P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A48C-B2D1-473C-A0F0-C89F98789483}" type="datetime7">
              <a:rPr lang="es-PR" smtClean="0"/>
              <a:t>ago-12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R" smtClean="0"/>
              <a:t>Programa de Desarrollo de Destrezas de Información</a:t>
            </a:r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C33B-E567-4E24-9293-9CB706C1FF22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B281-8202-4FAB-8DC6-CDA6C3B7954A}" type="datetime7">
              <a:rPr lang="es-PR" smtClean="0"/>
              <a:t>ago-12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R" smtClean="0"/>
              <a:t>Programa de Desarrollo de Destrezas de Información</a:t>
            </a:r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C33B-E567-4E24-9293-9CB706C1FF22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A39A9A2-3CBC-4702-A7AA-0BCA4F6C49D9}" type="datetime7">
              <a:rPr lang="es-PR" smtClean="0"/>
              <a:t>ago-12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s-PR" smtClean="0"/>
              <a:t>Programa de Desarrollo de Destrezas de Información</a:t>
            </a:r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07BC33B-E567-4E24-9293-9CB706C1FF22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AFED637-25E7-43AA-962C-6AEF4DB22F12}" type="datetime7">
              <a:rPr lang="es-PR" smtClean="0"/>
              <a:t>ago-12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s-PR" smtClean="0"/>
              <a:t>Programa de Desarrollo de Destrezas de Información</a:t>
            </a:r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07BC33B-E567-4E24-9293-9CB706C1FF22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75DBB4A-6E5A-4887-A115-784CD50BC0B9}" type="datetime7">
              <a:rPr lang="es-PR" smtClean="0"/>
              <a:t>ago-12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s-PR" smtClean="0"/>
              <a:t>Programa de Desarrollo de Destrezas de Información</a:t>
            </a:r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07BC33B-E567-4E24-9293-9CB706C1FF22}" type="slidenum">
              <a:rPr lang="es-PR" smtClean="0"/>
              <a:pPr/>
              <a:t>‹#›</a:t>
            </a:fld>
            <a:endParaRPr lang="es-P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.uci.edu/~eli/courses/cse181cw-s10/2009_Style_Manual.pdf" TargetMode="External"/><Relationship Id="rId2" Type="http://schemas.openxmlformats.org/officeDocument/2006/relationships/hyperlink" Target="http://www.ieee.org/documents/ieeecitationref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wl.english.purdue.edu/owl/resource/717/01/" TargetMode="External"/><Relationship Id="rId4" Type="http://schemas.openxmlformats.org/officeDocument/2006/relationships/hyperlink" Target="http://www.chicagomanualofstyle.org/home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poli.wordpress.com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pr.edu/librar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eferencistas@pupr.edu" TargetMode="External"/><Relationship Id="rId4" Type="http://schemas.openxmlformats.org/officeDocument/2006/relationships/hyperlink" Target="http://bibliopoli.wordpres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pr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://www.pupr.edu/poli2008-demo" TargetMode="Externa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600201"/>
            <a:ext cx="5723468" cy="1676400"/>
          </a:xfrm>
        </p:spPr>
        <p:txBody>
          <a:bodyPr>
            <a:normAutofit/>
          </a:bodyPr>
          <a:lstStyle/>
          <a:p>
            <a:r>
              <a:rPr lang="es-PR" sz="3600" dirty="0" smtClean="0"/>
              <a:t>Recursos de información en la </a:t>
            </a:r>
            <a:r>
              <a:rPr lang="es-PR" sz="3600" dirty="0" smtClean="0"/>
              <a:t>Biblioteca</a:t>
            </a:r>
            <a:endParaRPr lang="es-P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352800"/>
            <a:ext cx="5712179" cy="990600"/>
          </a:xfrm>
        </p:spPr>
        <p:txBody>
          <a:bodyPr>
            <a:noAutofit/>
          </a:bodyPr>
          <a:lstStyle/>
          <a:p>
            <a:r>
              <a:rPr lang="es-PR" sz="3200" dirty="0" smtClean="0"/>
              <a:t>Ingeniería Eléctrica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4868449"/>
            <a:ext cx="3276600" cy="90024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PR" sz="1050" dirty="0" smtClean="0">
                <a:solidFill>
                  <a:schemeClr val="tx2">
                    <a:lumMod val="75000"/>
                  </a:schemeClr>
                </a:solidFill>
              </a:rPr>
              <a:t>Prof. Digna Delgado; MLS</a:t>
            </a:r>
          </a:p>
          <a:p>
            <a:r>
              <a:rPr lang="en-US" sz="1050" dirty="0">
                <a:solidFill>
                  <a:schemeClr val="tx2">
                    <a:lumMod val="75000"/>
                  </a:schemeClr>
                </a:solidFill>
              </a:rPr>
              <a:t>Antonio Tardí; </a:t>
            </a:r>
            <a:r>
              <a:rPr lang="en-US" sz="1050" dirty="0" smtClean="0">
                <a:solidFill>
                  <a:schemeClr val="tx2">
                    <a:lumMod val="75000"/>
                  </a:schemeClr>
                </a:solidFill>
              </a:rPr>
              <a:t>MEM</a:t>
            </a:r>
            <a:endParaRPr lang="es-PR" sz="105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PR" sz="1050" dirty="0" smtClean="0">
                <a:solidFill>
                  <a:schemeClr val="tx2">
                    <a:lumMod val="75000"/>
                  </a:schemeClr>
                </a:solidFill>
              </a:rPr>
              <a:t>Programa de Desarrollo de Destrezas de Información</a:t>
            </a:r>
          </a:p>
          <a:p>
            <a:r>
              <a:rPr lang="es-PR" sz="1050" dirty="0" smtClean="0">
                <a:solidFill>
                  <a:schemeClr val="tx2">
                    <a:lumMod val="75000"/>
                  </a:schemeClr>
                </a:solidFill>
              </a:rPr>
              <a:t>Biblioteca</a:t>
            </a:r>
          </a:p>
          <a:p>
            <a:r>
              <a:rPr lang="es-PR" sz="1050" dirty="0" smtClean="0">
                <a:solidFill>
                  <a:schemeClr val="tx2">
                    <a:lumMod val="75000"/>
                  </a:schemeClr>
                </a:solidFill>
              </a:rPr>
              <a:t>Universidad Politécnica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953000"/>
            <a:ext cx="550069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Bases de </a:t>
            </a:r>
            <a:r>
              <a:rPr lang="en-US" dirty="0" err="1" smtClean="0"/>
              <a:t>datos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sz="2800" dirty="0"/>
              <a:t>Las bases de datos académicas pueden contener:</a:t>
            </a:r>
          </a:p>
          <a:p>
            <a:pPr lvl="1"/>
            <a:r>
              <a:rPr lang="es-PR" dirty="0"/>
              <a:t>Artículos de revistas y </a:t>
            </a:r>
            <a:r>
              <a:rPr lang="en-US" i="1" dirty="0"/>
              <a:t>journals</a:t>
            </a:r>
          </a:p>
          <a:p>
            <a:pPr lvl="1"/>
            <a:r>
              <a:rPr lang="es-PR" dirty="0"/>
              <a:t>Libros </a:t>
            </a:r>
          </a:p>
          <a:p>
            <a:pPr lvl="1"/>
            <a:r>
              <a:rPr lang="es-PR" dirty="0"/>
              <a:t>Capítulos de libros</a:t>
            </a:r>
          </a:p>
          <a:p>
            <a:pPr lvl="1"/>
            <a:r>
              <a:rPr lang="es-PR" dirty="0"/>
              <a:t>Imágenes</a:t>
            </a:r>
          </a:p>
          <a:p>
            <a:pPr lvl="1"/>
            <a:r>
              <a:rPr lang="es-PR" dirty="0"/>
              <a:t>Documentos </a:t>
            </a:r>
            <a:r>
              <a:rPr lang="es-PR" dirty="0" smtClean="0"/>
              <a:t>primarios</a:t>
            </a:r>
            <a:endParaRPr lang="es-P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925C-DDA7-4963-8DFD-6950A6E25D3D}" type="datetime7">
              <a:rPr lang="es-PR" smtClean="0"/>
              <a:t>ago-12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R" smtClean="0"/>
              <a:t>Programa de Desarrollo de Destrezas de Información</a:t>
            </a:r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C33B-E567-4E24-9293-9CB706C1FF22}" type="slidenum">
              <a:rPr lang="es-PR" smtClean="0"/>
              <a:pPr/>
              <a:t>10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50411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smtClean="0"/>
              <a:t>Bases de datos UPPR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786" y="1828800"/>
            <a:ext cx="7239000" cy="4419600"/>
          </a:xfrm>
        </p:spPr>
        <p:txBody>
          <a:bodyPr>
            <a:normAutofit fontScale="92500" lnSpcReduction="10000"/>
          </a:bodyPr>
          <a:lstStyle/>
          <a:p>
            <a:r>
              <a:rPr lang="es-PR" dirty="0"/>
              <a:t>Puedes acceder desde cualquier computadora conectada a Internet a través del portal de la Universidad en el enlace con la biblioteca (Library)</a:t>
            </a:r>
          </a:p>
          <a:p>
            <a:endParaRPr lang="es-PR" dirty="0"/>
          </a:p>
          <a:p>
            <a:r>
              <a:rPr lang="es-PR" dirty="0"/>
              <a:t>En la parte superior buscas Bases de Datos</a:t>
            </a:r>
          </a:p>
          <a:p>
            <a:endParaRPr lang="es-PR" dirty="0"/>
          </a:p>
          <a:p>
            <a:r>
              <a:rPr lang="es-PR" dirty="0" smtClean="0"/>
              <a:t>Para acceder</a:t>
            </a:r>
          </a:p>
          <a:p>
            <a:pPr lvl="1"/>
            <a:r>
              <a:rPr lang="es-PR" dirty="0" smtClean="0"/>
              <a:t>Nombre </a:t>
            </a:r>
            <a:r>
              <a:rPr lang="es-PR" dirty="0"/>
              <a:t>de usuario: </a:t>
            </a:r>
            <a:r>
              <a:rPr lang="es-PR" b="1" dirty="0">
                <a:solidFill>
                  <a:schemeClr val="accent2">
                    <a:lumMod val="50000"/>
                  </a:schemeClr>
                </a:solidFill>
              </a:rPr>
              <a:t># estudiante</a:t>
            </a:r>
            <a:r>
              <a:rPr lang="es-PR" dirty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es-PR" dirty="0"/>
              <a:t>			     </a:t>
            </a:r>
            <a:r>
              <a:rPr lang="es-PR" dirty="0" smtClean="0"/>
              <a:t>       	         Contraseña</a:t>
            </a:r>
            <a:r>
              <a:rPr lang="es-PR" dirty="0"/>
              <a:t>: </a:t>
            </a:r>
            <a:r>
              <a:rPr lang="es-PR" b="1" dirty="0">
                <a:solidFill>
                  <a:schemeClr val="accent2">
                    <a:lumMod val="50000"/>
                  </a:schemeClr>
                </a:solidFill>
              </a:rPr>
              <a:t>biblioteca</a:t>
            </a:r>
          </a:p>
          <a:p>
            <a:r>
              <a:rPr lang="es-PR" dirty="0" smtClean="0"/>
              <a:t>Alternativa:</a:t>
            </a:r>
          </a:p>
          <a:p>
            <a:pPr lvl="1"/>
            <a:r>
              <a:rPr lang="es-PR" dirty="0" smtClean="0"/>
              <a:t>Nombre </a:t>
            </a:r>
            <a:r>
              <a:rPr lang="es-PR" dirty="0"/>
              <a:t>de usuario: </a:t>
            </a:r>
            <a:r>
              <a:rPr lang="es-PR" dirty="0" smtClean="0">
                <a:solidFill>
                  <a:schemeClr val="accent2">
                    <a:lumMod val="50000"/>
                  </a:schemeClr>
                </a:solidFill>
              </a:rPr>
              <a:t>bases</a:t>
            </a:r>
          </a:p>
          <a:p>
            <a:pPr marL="365760" lvl="1" indent="0">
              <a:buNone/>
            </a:pPr>
            <a:r>
              <a:rPr lang="es-PR" dirty="0" smtClean="0"/>
              <a:t>	         Contraseña</a:t>
            </a:r>
            <a:r>
              <a:rPr lang="es-PR" dirty="0"/>
              <a:t>: </a:t>
            </a:r>
            <a:r>
              <a:rPr lang="es-PR" dirty="0" smtClean="0">
                <a:solidFill>
                  <a:schemeClr val="accent2">
                    <a:lumMod val="50000"/>
                  </a:schemeClr>
                </a:solidFill>
              </a:rPr>
              <a:t>datos</a:t>
            </a:r>
            <a:endParaRPr lang="es-P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91" y="2819400"/>
            <a:ext cx="6843386" cy="41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327" y="3519118"/>
            <a:ext cx="5174293" cy="43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16" y="4572000"/>
            <a:ext cx="247491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5562600" y="2819400"/>
            <a:ext cx="1066800" cy="457200"/>
          </a:xfrm>
          <a:prstGeom prst="ellipse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9" name="Oval 8"/>
          <p:cNvSpPr/>
          <p:nvPr/>
        </p:nvSpPr>
        <p:spPr>
          <a:xfrm>
            <a:off x="5240816" y="3519118"/>
            <a:ext cx="1745804" cy="595682"/>
          </a:xfrm>
          <a:prstGeom prst="ellipse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B81F-2812-446E-B855-89DA6079AF51}" type="datetime7">
              <a:rPr lang="es-PR" smtClean="0"/>
              <a:t>ago-12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R" smtClean="0"/>
              <a:t>Programa de Desarrollo de Destrezas de Información</a:t>
            </a:r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C33B-E567-4E24-9293-9CB706C1FF22}" type="slidenum">
              <a:rPr lang="es-PR" smtClean="0"/>
              <a:pPr/>
              <a:t>11</a:t>
            </a:fld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Bases de </a:t>
            </a:r>
            <a:r>
              <a:rPr lang="en-US" dirty="0" err="1" smtClean="0"/>
              <a:t>datos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PR" sz="2800" dirty="0" smtClean="0"/>
              <a:t>Están agrupadas por área de estudio, pero puedes </a:t>
            </a:r>
            <a:r>
              <a:rPr lang="es-PR" sz="2800" dirty="0"/>
              <a:t>explorar en otras áreas, el listado es continuo y puedes acceder a todas las áreas. </a:t>
            </a:r>
          </a:p>
          <a:p>
            <a:r>
              <a:rPr lang="es-PR" sz="2800" dirty="0"/>
              <a:t>El listado de bases te explica brevemente </a:t>
            </a:r>
            <a:r>
              <a:rPr lang="es-PR" sz="2800" dirty="0" smtClean="0"/>
              <a:t>cada </a:t>
            </a:r>
            <a:r>
              <a:rPr lang="es-PR" sz="2800" dirty="0"/>
              <a:t>una y que tipo de recursos ofrece.</a:t>
            </a:r>
          </a:p>
          <a:p>
            <a:r>
              <a:rPr lang="es-PR" sz="2800" dirty="0"/>
              <a:t>Si te pide contraseña o </a:t>
            </a:r>
            <a:r>
              <a:rPr lang="es-PR" sz="2800" dirty="0" err="1"/>
              <a:t>password</a:t>
            </a:r>
            <a:r>
              <a:rPr lang="es-PR" sz="2800" dirty="0"/>
              <a:t>, </a:t>
            </a:r>
            <a:r>
              <a:rPr lang="es-PR" sz="2800" dirty="0" smtClean="0"/>
              <a:t>aparecen en letras rojas </a:t>
            </a:r>
            <a:r>
              <a:rPr lang="es-PR" sz="2800" dirty="0"/>
              <a:t>debajo de la descripción en el mismo listado.</a:t>
            </a:r>
          </a:p>
          <a:p>
            <a:r>
              <a:rPr lang="es-PR" sz="2800" dirty="0"/>
              <a:t>Recuerda siempre copiar, anotar o guardar las bibliografías para cuando tengas que hacer referencias.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3F5F-5CBB-46AC-92ED-EEEB8DC3789A}" type="datetime7">
              <a:rPr lang="es-PR" smtClean="0"/>
              <a:t>ago-12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R" smtClean="0"/>
              <a:t>Programa de Desarrollo de Destrezas de Información</a:t>
            </a:r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C33B-E567-4E24-9293-9CB706C1FF22}" type="slidenum">
              <a:rPr lang="es-PR" smtClean="0"/>
              <a:pPr/>
              <a:t>12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1963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Bases de </a:t>
            </a:r>
            <a:r>
              <a:rPr lang="en-US" dirty="0" err="1" smtClean="0"/>
              <a:t>datos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PR" sz="2800" dirty="0"/>
              <a:t>Para artículos completos debes seleccionar “texto completo” o “Full </a:t>
            </a:r>
            <a:r>
              <a:rPr lang="es-PR" sz="2800" dirty="0" err="1"/>
              <a:t>text</a:t>
            </a:r>
            <a:r>
              <a:rPr lang="es-PR" sz="2800" dirty="0"/>
              <a:t>”.</a:t>
            </a:r>
          </a:p>
          <a:p>
            <a:r>
              <a:rPr lang="es-PR" sz="2800" dirty="0"/>
              <a:t>Si sólo consigues referencias debes verificar en el catálogo si el recurso está disponible, impreso o electrónico, en la biblioteca.</a:t>
            </a:r>
          </a:p>
          <a:p>
            <a:r>
              <a:rPr lang="es-PR" sz="2800" dirty="0"/>
              <a:t>Si no está disponible en la biblioteca y lo </a:t>
            </a:r>
            <a:r>
              <a:rPr lang="es-PR" sz="2800" dirty="0" smtClean="0"/>
              <a:t>necesitas, </a:t>
            </a:r>
            <a:r>
              <a:rPr lang="es-PR" sz="2800" dirty="0"/>
              <a:t>puedes solicitar un préstamo interbibliotecario.</a:t>
            </a:r>
          </a:p>
          <a:p>
            <a:r>
              <a:rPr lang="es-PR" sz="2800" dirty="0"/>
              <a:t>Puedes registrarte como usuario y tener tu propia cuenta en </a:t>
            </a:r>
            <a:r>
              <a:rPr lang="es-PR" sz="2800" dirty="0" smtClean="0"/>
              <a:t>EBSCO.</a:t>
            </a:r>
            <a:endParaRPr lang="es-PR" sz="2800" dirty="0"/>
          </a:p>
          <a:p>
            <a:r>
              <a:rPr lang="es-PR" sz="2800" dirty="0"/>
              <a:t> Si tienes dudas consulta con los bibliotecarios.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F4C8-E0B5-4E30-A3E2-40953DFA45B1}" type="datetime7">
              <a:rPr lang="es-PR" smtClean="0"/>
              <a:t>ago-12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R" smtClean="0"/>
              <a:t>Programa de Desarrollo de Destrezas de Información</a:t>
            </a:r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C33B-E567-4E24-9293-9CB706C1FF22}" type="slidenum">
              <a:rPr lang="es-PR" smtClean="0"/>
              <a:pPr/>
              <a:t>13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83222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Plagio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R" dirty="0" smtClean="0"/>
              <a:t>Se considera plagio cuando tomamos las ideas de otra persona y las presentamos como nuestras. </a:t>
            </a:r>
          </a:p>
          <a:p>
            <a:pPr marL="0" indent="0">
              <a:buNone/>
            </a:pPr>
            <a:r>
              <a:rPr lang="en-US" dirty="0" err="1" smtClean="0"/>
              <a:t>Ej</a:t>
            </a:r>
            <a:r>
              <a:rPr lang="en-US" dirty="0" smtClean="0"/>
              <a:t>.</a:t>
            </a:r>
            <a:endParaRPr lang="es-PR" dirty="0" smtClean="0"/>
          </a:p>
          <a:p>
            <a:pPr lvl="1"/>
            <a:r>
              <a:rPr lang="es-PR" i="1" dirty="0" smtClean="0"/>
              <a:t>copy / paste</a:t>
            </a:r>
            <a:r>
              <a:rPr lang="es-PR" dirty="0" smtClean="0"/>
              <a:t> - copiar sin dar crédito al autor</a:t>
            </a:r>
          </a:p>
          <a:p>
            <a:pPr lvl="1"/>
            <a:r>
              <a:rPr lang="es-PR" dirty="0" smtClean="0"/>
              <a:t>Entregar un trabajo que hizo otra persona</a:t>
            </a:r>
          </a:p>
          <a:p>
            <a:pPr lvl="1"/>
            <a:r>
              <a:rPr lang="es-PR" dirty="0" smtClean="0"/>
              <a:t>Cambiar solo algunas palabras y presentarlo como nuestro</a:t>
            </a:r>
          </a:p>
          <a:p>
            <a:endParaRPr lang="es-P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31E6-BBED-4983-A0D6-6B3EF4062C51}" type="datetime7">
              <a:rPr lang="es-PR" smtClean="0"/>
              <a:t>ago-12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R" smtClean="0"/>
              <a:t>Programa de Desarrollo de Destrezas de Información</a:t>
            </a:r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C33B-E567-4E24-9293-9CB706C1FF22}" type="slidenum">
              <a:rPr lang="es-PR" smtClean="0"/>
              <a:pPr/>
              <a:t>14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079483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82618"/>
          </a:xfrm>
        </p:spPr>
        <p:txBody>
          <a:bodyPr/>
          <a:lstStyle/>
          <a:p>
            <a:r>
              <a:rPr lang="en-US" dirty="0" err="1" smtClean="0"/>
              <a:t>Citar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676400"/>
            <a:ext cx="6614160" cy="4046669"/>
          </a:xfrm>
        </p:spPr>
        <p:txBody>
          <a:bodyPr>
            <a:normAutofit fontScale="92500"/>
          </a:bodyPr>
          <a:lstStyle/>
          <a:p>
            <a:r>
              <a:rPr lang="es-PR" dirty="0" smtClean="0"/>
              <a:t>Para </a:t>
            </a:r>
            <a:r>
              <a:rPr lang="es-PR" dirty="0"/>
              <a:t>evitar el plagio tenemos que reconocer de donde obtuvimos las ideas o información que presentamos.</a:t>
            </a:r>
          </a:p>
          <a:p>
            <a:r>
              <a:rPr lang="es-PR" dirty="0"/>
              <a:t>Estrategias:</a:t>
            </a:r>
          </a:p>
          <a:p>
            <a:pPr lvl="1"/>
            <a:r>
              <a:rPr lang="es-PR" dirty="0"/>
              <a:t>Citar con “comillas”</a:t>
            </a:r>
          </a:p>
          <a:p>
            <a:pPr lvl="1"/>
            <a:r>
              <a:rPr lang="es-PR" dirty="0"/>
              <a:t>Parafrasear (decir en nuestras propias palabras)</a:t>
            </a:r>
          </a:p>
          <a:p>
            <a:pPr lvl="1"/>
            <a:r>
              <a:rPr lang="es-PR" dirty="0" smtClean="0"/>
              <a:t>Resumir  </a:t>
            </a:r>
          </a:p>
          <a:p>
            <a:pPr lvl="1"/>
            <a:r>
              <a:rPr lang="en-US" dirty="0" err="1" smtClean="0"/>
              <a:t>Escribir</a:t>
            </a:r>
            <a:r>
              <a:rPr lang="en-US" dirty="0" smtClean="0"/>
              <a:t> la </a:t>
            </a:r>
            <a:r>
              <a:rPr lang="en-US" dirty="0" err="1" smtClean="0"/>
              <a:t>referencia</a:t>
            </a:r>
            <a:r>
              <a:rPr lang="en-US" dirty="0" smtClean="0"/>
              <a:t> en </a:t>
            </a:r>
            <a:r>
              <a:rPr lang="en-US" dirty="0" err="1" smtClean="0"/>
              <a:t>parenténtesis</a:t>
            </a:r>
            <a:r>
              <a:rPr lang="en-US" dirty="0" smtClean="0"/>
              <a:t>, (</a:t>
            </a:r>
            <a:r>
              <a:rPr lang="en-US" dirty="0" err="1" smtClean="0"/>
              <a:t>López</a:t>
            </a:r>
            <a:r>
              <a:rPr lang="en-US" dirty="0" smtClean="0"/>
              <a:t>, 2010)</a:t>
            </a:r>
            <a:endParaRPr lang="es-PR" dirty="0"/>
          </a:p>
          <a:p>
            <a:pPr lvl="1"/>
            <a:r>
              <a:rPr lang="en-US" dirty="0" err="1"/>
              <a:t>Notas</a:t>
            </a:r>
            <a:r>
              <a:rPr lang="en-US" dirty="0"/>
              <a:t> al </a:t>
            </a:r>
            <a:r>
              <a:rPr lang="en-US" dirty="0" err="1"/>
              <a:t>calce</a:t>
            </a:r>
            <a:r>
              <a:rPr lang="en-US" dirty="0"/>
              <a:t> y </a:t>
            </a:r>
            <a:r>
              <a:rPr lang="en-US" dirty="0" err="1"/>
              <a:t>notas</a:t>
            </a:r>
            <a:r>
              <a:rPr lang="en-US" dirty="0"/>
              <a:t> (</a:t>
            </a:r>
            <a:r>
              <a:rPr lang="en-US" i="1" dirty="0"/>
              <a:t>footnotes / endnotes)</a:t>
            </a:r>
            <a:endParaRPr lang="es-PR" dirty="0"/>
          </a:p>
          <a:p>
            <a:pPr lvl="1"/>
            <a:r>
              <a:rPr lang="es-PR" dirty="0" smtClean="0"/>
              <a:t>Poner </a:t>
            </a:r>
            <a:r>
              <a:rPr lang="es-PR" dirty="0"/>
              <a:t>lista de fuentes citadas y/o consultadas </a:t>
            </a:r>
            <a:r>
              <a:rPr lang="es-PR" dirty="0" smtClean="0"/>
              <a:t>al </a:t>
            </a:r>
            <a:r>
              <a:rPr lang="es-PR" dirty="0"/>
              <a:t>final del </a:t>
            </a:r>
            <a:r>
              <a:rPr lang="es-PR" dirty="0" smtClean="0"/>
              <a:t>trabajo</a:t>
            </a:r>
          </a:p>
          <a:p>
            <a:endParaRPr lang="es-P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31E6-BBED-4983-A0D6-6B3EF4062C51}" type="datetime7">
              <a:rPr lang="es-PR" smtClean="0"/>
              <a:t>ago-12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R" smtClean="0"/>
              <a:t>Programa de Desarrollo de Destrezas de Información</a:t>
            </a:r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C33B-E567-4E24-9293-9CB706C1FF22}" type="slidenum">
              <a:rPr lang="es-PR" smtClean="0"/>
              <a:pPr/>
              <a:t>15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06281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smtClean="0"/>
              <a:t>Manuales de estilo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31E6-BBED-4983-A0D6-6B3EF4062C51}" type="datetime7">
              <a:rPr lang="es-PR" smtClean="0"/>
              <a:t>ago-12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R" dirty="0" smtClean="0"/>
              <a:t>Programa de Desarrollo de Destrezas de Información</a:t>
            </a:r>
            <a:endParaRPr lang="es-P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C33B-E567-4E24-9293-9CB706C1FF22}" type="slidenum">
              <a:rPr lang="es-PR" smtClean="0"/>
              <a:pPr/>
              <a:t>16</a:t>
            </a:fld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00" y="1905000"/>
            <a:ext cx="3279648" cy="3819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R" smtClean="0"/>
              <a:t>Se utilizan para</a:t>
            </a:r>
          </a:p>
          <a:p>
            <a:r>
              <a:rPr lang="es-PR" smtClean="0"/>
              <a:t>Estandarizar escritos</a:t>
            </a:r>
          </a:p>
          <a:p>
            <a:pPr lvl="1"/>
            <a:r>
              <a:rPr lang="es-PR" smtClean="0"/>
              <a:t>Trabajos de clase</a:t>
            </a:r>
          </a:p>
          <a:p>
            <a:pPr lvl="1"/>
            <a:r>
              <a:rPr lang="es-PR" smtClean="0"/>
              <a:t>Informes de investigaciones</a:t>
            </a:r>
          </a:p>
          <a:p>
            <a:pPr lvl="1"/>
            <a:r>
              <a:rPr lang="es-PR" smtClean="0"/>
              <a:t>Artículos y estudios para publicación</a:t>
            </a:r>
          </a:p>
          <a:p>
            <a:pPr lvl="1"/>
            <a:r>
              <a:rPr lang="es-PR" smtClean="0"/>
              <a:t>Tesis</a:t>
            </a:r>
            <a:endParaRPr lang="es-PR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876800" y="2286000"/>
            <a:ext cx="3200400" cy="3438524"/>
          </a:xfrm>
        </p:spPr>
        <p:txBody>
          <a:bodyPr/>
          <a:lstStyle/>
          <a:p>
            <a:r>
              <a:rPr lang="es-PR" dirty="0" smtClean="0"/>
              <a:t>Evitar el plagio </a:t>
            </a:r>
          </a:p>
          <a:p>
            <a:pPr lvl="1"/>
            <a:r>
              <a:rPr lang="es-PR" dirty="0" smtClean="0"/>
              <a:t>Citar fuentes</a:t>
            </a:r>
          </a:p>
          <a:p>
            <a:r>
              <a:rPr lang="es-PR" i="1" dirty="0" smtClean="0"/>
              <a:t>Algunos manuales</a:t>
            </a:r>
          </a:p>
          <a:p>
            <a:pPr lvl="1"/>
            <a:r>
              <a:rPr lang="en-US" i="1" dirty="0" smtClean="0"/>
              <a:t>APA</a:t>
            </a:r>
          </a:p>
          <a:p>
            <a:pPr lvl="1"/>
            <a:r>
              <a:rPr lang="en-US" i="1" dirty="0" smtClean="0"/>
              <a:t>MLA</a:t>
            </a:r>
          </a:p>
          <a:p>
            <a:pPr lvl="1"/>
            <a:r>
              <a:rPr lang="en-US" i="1" dirty="0" smtClean="0"/>
              <a:t>Chicago</a:t>
            </a:r>
          </a:p>
          <a:p>
            <a:pPr lvl="1"/>
            <a:r>
              <a:rPr lang="en-US" i="1" dirty="0" smtClean="0"/>
              <a:t>IEEE</a:t>
            </a:r>
            <a:endParaRPr lang="es-PR" i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648200" y="2362200"/>
            <a:ext cx="0" cy="3200400"/>
          </a:xfrm>
          <a:prstGeom prst="line">
            <a:avLst/>
          </a:prstGeom>
          <a:ln>
            <a:solidFill>
              <a:srgbClr val="980D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94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Estilo, IEEE y Chicago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19257"/>
            <a:ext cx="6629400" cy="3603812"/>
          </a:xfrm>
        </p:spPr>
        <p:txBody>
          <a:bodyPr>
            <a:normAutofit fontScale="92500"/>
          </a:bodyPr>
          <a:lstStyle/>
          <a:p>
            <a:r>
              <a:rPr lang="es-PR" smtClean="0"/>
              <a:t>Para escribir tenemos guías o manuales de estilo.</a:t>
            </a:r>
          </a:p>
          <a:p>
            <a:r>
              <a:rPr lang="es-PR" smtClean="0"/>
              <a:t>Se utilizará el de IEEE, pueden ver la guia en:</a:t>
            </a:r>
          </a:p>
          <a:p>
            <a:pPr lvl="1"/>
            <a:r>
              <a:rPr lang="es-PR" smtClean="0">
                <a:hlinkClick r:id="rId2"/>
              </a:rPr>
              <a:t>http://www.ieee.org/documents/ieeecitationref.pdf</a:t>
            </a:r>
            <a:endParaRPr lang="es-PR" smtClean="0"/>
          </a:p>
          <a:p>
            <a:pPr lvl="1"/>
            <a:r>
              <a:rPr lang="es-PR" smtClean="0">
                <a:hlinkClick r:id="rId3"/>
              </a:rPr>
              <a:t>http://www.ics.uci.edu/~eli/courses/cse181cw-s10/2009_Style_Manual.pdf</a:t>
            </a:r>
            <a:r>
              <a:rPr lang="es-PR" smtClean="0"/>
              <a:t> </a:t>
            </a:r>
          </a:p>
          <a:p>
            <a:r>
              <a:rPr lang="es-PR" smtClean="0">
                <a:solidFill>
                  <a:prstClr val="black"/>
                </a:solidFill>
              </a:rPr>
              <a:t>IEEE estipula se seguirá el Manual de Estilo  Chicago para lo que no se observe en el de ellos:</a:t>
            </a:r>
          </a:p>
          <a:p>
            <a:pPr lvl="1"/>
            <a:r>
              <a:rPr lang="es-PR" smtClean="0">
                <a:solidFill>
                  <a:prstClr val="black"/>
                </a:solidFill>
                <a:hlinkClick r:id="rId4"/>
              </a:rPr>
              <a:t>http://www.chicagomanualofstyle.org/home.html</a:t>
            </a:r>
            <a:r>
              <a:rPr lang="es-PR" smtClean="0">
                <a:solidFill>
                  <a:prstClr val="black"/>
                </a:solidFill>
              </a:rPr>
              <a:t> </a:t>
            </a:r>
          </a:p>
          <a:p>
            <a:pPr lvl="1"/>
            <a:r>
              <a:rPr lang="es-PR" smtClean="0">
                <a:solidFill>
                  <a:prstClr val="black"/>
                </a:solidFill>
                <a:hlinkClick r:id="rId5"/>
              </a:rPr>
              <a:t>http://owl.english.purdue.edu/owl/resource/717/01/</a:t>
            </a:r>
            <a:endParaRPr lang="es-PR" smtClean="0">
              <a:solidFill>
                <a:prstClr val="black"/>
              </a:solidFill>
            </a:endParaRPr>
          </a:p>
          <a:p>
            <a:pPr lvl="1"/>
            <a:endParaRPr lang="es-PR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4EC0-5793-41E3-B967-02D1510C786F}" type="datetime7">
              <a:rPr lang="es-PR" smtClean="0"/>
              <a:t>ago-12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R" smtClean="0"/>
              <a:t>Programa de Desarrollo de Destrezas de Información</a:t>
            </a:r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C33B-E567-4E24-9293-9CB706C1FF22}" type="slidenum">
              <a:rPr lang="es-PR" smtClean="0"/>
              <a:pPr/>
              <a:t>17</a:t>
            </a:fld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smtClean="0"/>
              <a:t>El Blog de la Biblioteca</a:t>
            </a:r>
            <a:endParaRPr lang="es-P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1123950" cy="1257300"/>
          </a:xfrm>
        </p:spPr>
      </p:pic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7" t="15128" r="17303" b="12157"/>
          <a:stretch/>
        </p:blipFill>
        <p:spPr bwMode="auto">
          <a:xfrm>
            <a:off x="2723456" y="2590800"/>
            <a:ext cx="5094872" cy="312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Bent Arrow 8"/>
          <p:cNvSpPr/>
          <p:nvPr/>
        </p:nvSpPr>
        <p:spPr>
          <a:xfrm flipV="1">
            <a:off x="1752600" y="3200400"/>
            <a:ext cx="914400" cy="953672"/>
          </a:xfrm>
          <a:prstGeom prst="bentArrow">
            <a:avLst>
              <a:gd name="adj1" fmla="val 25000"/>
              <a:gd name="adj2" fmla="val 23437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9707-0F29-4024-8329-033E3911B55C}" type="datetime7">
              <a:rPr lang="es-PR" smtClean="0"/>
              <a:t>ago-12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R" smtClean="0"/>
              <a:t>Programa de Desarrollo de Destrezas de Información</a:t>
            </a:r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C33B-E567-4E24-9293-9CB706C1FF22}" type="slidenum">
              <a:rPr lang="es-PR" smtClean="0"/>
              <a:pPr/>
              <a:t>18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2857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Preguntas</a:t>
            </a:r>
            <a:endParaRPr lang="es-P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515" y="2886399"/>
            <a:ext cx="1046709" cy="30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9808" y="1976117"/>
            <a:ext cx="7772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R" sz="4400" b="1" dirty="0" smtClean="0">
                <a:ln w="28575" cmpd="sng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</a:rPr>
              <a:t>Consulta a los bibliotecarios</a:t>
            </a:r>
            <a:endParaRPr lang="es-PR" sz="4400" b="1" dirty="0">
              <a:ln w="28575" cmpd="sng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199" y="2706801"/>
            <a:ext cx="57912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R" b="1" dirty="0" smtClean="0">
                <a:ln w="285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787-622-8000 ext. </a:t>
            </a:r>
          </a:p>
          <a:p>
            <a:pPr algn="ctr"/>
            <a:r>
              <a:rPr lang="es-PR" b="1" dirty="0" smtClean="0">
                <a:ln w="285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444 Sala de Investigaciones</a:t>
            </a:r>
          </a:p>
          <a:p>
            <a:pPr algn="ctr"/>
            <a:r>
              <a:rPr lang="es-PR" b="1" dirty="0" smtClean="0">
                <a:ln w="285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233/ 232/ 256 Circulación</a:t>
            </a:r>
          </a:p>
          <a:p>
            <a:pPr algn="ctr"/>
            <a:r>
              <a:rPr lang="es-PR" b="1" dirty="0" smtClean="0">
                <a:ln w="285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627 Servicios Virtuales</a:t>
            </a:r>
          </a:p>
          <a:p>
            <a:pPr algn="ctr"/>
            <a:r>
              <a:rPr lang="es-PR" b="1" dirty="0" smtClean="0">
                <a:ln w="285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609 Destrezas de Información</a:t>
            </a:r>
          </a:p>
          <a:p>
            <a:pPr algn="ctr"/>
            <a:endParaRPr lang="es-PR" b="1" dirty="0" smtClean="0">
              <a:ln w="285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s-PR" b="1" dirty="0" smtClean="0">
                <a:ln w="2857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hlinkClick r:id="rId3"/>
              </a:rPr>
              <a:t>http://www.pupr.edu/library</a:t>
            </a:r>
            <a:endParaRPr lang="es-PR" b="1" dirty="0" smtClean="0">
              <a:ln w="28575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s-PR" b="1" dirty="0" smtClean="0">
                <a:ln w="2857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hlinkClick r:id="rId4"/>
              </a:rPr>
              <a:t>http://bibliopoli.wordpress.com</a:t>
            </a:r>
            <a:endParaRPr lang="es-PR" b="1" dirty="0" smtClean="0">
              <a:ln w="28575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s-PR" b="1" dirty="0" smtClean="0">
                <a:ln w="2857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hlinkClick r:id="rId5"/>
              </a:rPr>
              <a:t>referencistas@pupr.edu</a:t>
            </a:r>
            <a:endParaRPr lang="es-PR" b="1" dirty="0" smtClean="0">
              <a:ln w="28575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2849-2123-4E89-9348-717AEE87EB74}" type="datetime7">
              <a:rPr lang="es-PR" smtClean="0"/>
              <a:t>ago-12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R" smtClean="0"/>
              <a:t>Programa de Desarrollo de Destrezas de Información</a:t>
            </a:r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C33B-E567-4E24-9293-9CB706C1FF22}" type="slidenum">
              <a:rPr lang="es-PR" smtClean="0"/>
              <a:pPr/>
              <a:t>19</a:t>
            </a:fld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Objetivos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PR" sz="3000" dirty="0" smtClean="0"/>
              <a:t>Identificar fuentes de información confiables</a:t>
            </a:r>
          </a:p>
          <a:p>
            <a:r>
              <a:rPr lang="es-PR" sz="3000" dirty="0" smtClean="0"/>
              <a:t>Utilizar bases de datos y otros recursos de información disponibles en la Universidad Politécnica</a:t>
            </a:r>
          </a:p>
          <a:p>
            <a:r>
              <a:rPr lang="es-PR" sz="3000" dirty="0" smtClean="0"/>
              <a:t>Uso ético de la información (citar/plagiar)</a:t>
            </a:r>
          </a:p>
          <a:p>
            <a:r>
              <a:rPr lang="es-PR" sz="3000" dirty="0" smtClean="0"/>
              <a:t>Estilo de escritura y citas de IEEE</a:t>
            </a:r>
          </a:p>
          <a:p>
            <a:endParaRPr lang="es-PR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B94F-384D-42B9-B8FD-F4BD32DBBC80}" type="datetime7">
              <a:rPr lang="es-PR" smtClean="0"/>
              <a:t>ago-12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R" smtClean="0"/>
              <a:t>Programa de Desarrollo de Destrezas de Información</a:t>
            </a:r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C33B-E567-4E24-9293-9CB706C1FF22}" type="slidenum">
              <a:rPr lang="es-PR" smtClean="0"/>
              <a:pPr/>
              <a:t>2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0020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estudiante</a:t>
            </a:r>
            <a:r>
              <a:rPr lang="en-US" dirty="0" smtClean="0"/>
              <a:t> …</a:t>
            </a:r>
            <a:endParaRPr lang="es-P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31E6-BBED-4983-A0D6-6B3EF4062C51}" type="datetime7">
              <a:rPr lang="es-PR" smtClean="0"/>
              <a:t>ago-12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R" smtClean="0"/>
              <a:t>Programa de Desarrollo de Destrezas de Información</a:t>
            </a:r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C33B-E567-4E24-9293-9CB706C1FF22}" type="slidenum">
              <a:rPr lang="es-PR" smtClean="0"/>
              <a:pPr/>
              <a:t>3</a:t>
            </a:fld>
            <a:endParaRPr lang="es-PR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1463040" y="1828800"/>
            <a:ext cx="6196405" cy="389426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PR" sz="1400" dirty="0"/>
              <a:t>Una persona competente en el acceso y uso de la información es capaz de:</a:t>
            </a:r>
            <a:br>
              <a:rPr lang="es-PR" sz="1400" dirty="0"/>
            </a:br>
            <a:endParaRPr lang="es-PR" sz="1400" dirty="0"/>
          </a:p>
          <a:p>
            <a:pPr>
              <a:buClr>
                <a:srgbClr val="336699"/>
              </a:buClr>
              <a:buFont typeface="Century Schoolbook" pitchFamily="18" charset="0"/>
              <a:buChar char="●"/>
            </a:pPr>
            <a:r>
              <a:rPr lang="es-PR" sz="1400" dirty="0"/>
              <a:t>determinar el alcance de la información requerida</a:t>
            </a:r>
            <a:br>
              <a:rPr lang="es-PR" sz="1400" dirty="0"/>
            </a:br>
            <a:endParaRPr lang="es-PR" sz="1400" dirty="0"/>
          </a:p>
          <a:p>
            <a:pPr>
              <a:buClr>
                <a:srgbClr val="336699"/>
              </a:buClr>
              <a:buFont typeface="Century Schoolbook" pitchFamily="18" charset="0"/>
              <a:buChar char="●"/>
            </a:pPr>
            <a:r>
              <a:rPr lang="es-PR" sz="1400" dirty="0"/>
              <a:t>acceder a ella con eficacia y eficiencia</a:t>
            </a:r>
            <a:br>
              <a:rPr lang="es-PR" sz="1400" dirty="0"/>
            </a:br>
            <a:endParaRPr lang="es-PR" sz="1400" dirty="0"/>
          </a:p>
          <a:p>
            <a:pPr>
              <a:buClr>
                <a:srgbClr val="336699"/>
              </a:buClr>
              <a:buFont typeface="Century Schoolbook" pitchFamily="18" charset="0"/>
              <a:buChar char="●"/>
            </a:pPr>
            <a:r>
              <a:rPr lang="es-PR" sz="1400" dirty="0"/>
              <a:t>evaluar de forma crítica la información y sus fuentes</a:t>
            </a:r>
            <a:br>
              <a:rPr lang="es-PR" sz="1400" dirty="0"/>
            </a:br>
            <a:endParaRPr lang="es-PR" sz="1400" dirty="0"/>
          </a:p>
          <a:p>
            <a:pPr>
              <a:buClr>
                <a:srgbClr val="336699"/>
              </a:buClr>
              <a:buFont typeface="Century Schoolbook" pitchFamily="18" charset="0"/>
              <a:buChar char="●"/>
            </a:pPr>
            <a:r>
              <a:rPr lang="es-PR" sz="1400" dirty="0"/>
              <a:t>incorporar la información seleccionada a su propia base de conocimientos</a:t>
            </a:r>
            <a:br>
              <a:rPr lang="es-PR" sz="1400" dirty="0"/>
            </a:br>
            <a:endParaRPr lang="es-PR" sz="1400" dirty="0"/>
          </a:p>
          <a:p>
            <a:pPr>
              <a:buClr>
                <a:srgbClr val="336699"/>
              </a:buClr>
              <a:buFont typeface="Century Schoolbook" pitchFamily="18" charset="0"/>
              <a:buChar char="●"/>
            </a:pPr>
            <a:r>
              <a:rPr lang="es-PR" sz="1400" dirty="0"/>
              <a:t>utilizar la información de manera eficaz para acometer tareas específicas</a:t>
            </a:r>
            <a:br>
              <a:rPr lang="es-PR" sz="1400" dirty="0"/>
            </a:br>
            <a:endParaRPr lang="es-PR" sz="1400" dirty="0"/>
          </a:p>
          <a:p>
            <a:pPr>
              <a:buClr>
                <a:srgbClr val="336699"/>
              </a:buClr>
              <a:buFont typeface="Century Schoolbook" pitchFamily="18" charset="0"/>
              <a:buChar char="●"/>
            </a:pPr>
            <a:r>
              <a:rPr lang="es-PR" sz="1400" dirty="0"/>
              <a:t>comprender la problemática económica, legal y social que rodea al uso de la información, y acceder a ella y utilizarla de forma ética y legal.</a:t>
            </a:r>
            <a:br>
              <a:rPr lang="es-PR" sz="1400" dirty="0"/>
            </a:br>
            <a:endParaRPr lang="es-PR" sz="1400" dirty="0"/>
          </a:p>
        </p:txBody>
      </p:sp>
    </p:spTree>
    <p:extLst>
      <p:ext uri="{BB962C8B-B14F-4D97-AF65-F5344CB8AC3E}">
        <p14:creationId xmlns:p14="http://schemas.microsoft.com/office/powerpoint/2010/main" val="30208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Información</a:t>
            </a:r>
            <a:endParaRPr lang="es-PR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B281-8202-4FAB-8DC6-CDA6C3B7954A}" type="datetime7">
              <a:rPr lang="es-PR" smtClean="0"/>
              <a:t>ago-12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R" smtClean="0"/>
              <a:t>Programa de Desarrollo de Destrezas de Información</a:t>
            </a:r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C33B-E567-4E24-9293-9CB706C1FF22}" type="slidenum">
              <a:rPr lang="es-PR" smtClean="0"/>
              <a:pPr/>
              <a:t>4</a:t>
            </a:fld>
            <a:endParaRPr lang="es-P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2"/>
          <a:stretch/>
        </p:blipFill>
        <p:spPr bwMode="auto">
          <a:xfrm>
            <a:off x="2286000" y="1828800"/>
            <a:ext cx="4243387" cy="391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dirty="0" smtClean="0"/>
              <a:t>Información confiable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057400"/>
            <a:ext cx="6690360" cy="3665669"/>
          </a:xfrm>
        </p:spPr>
        <p:txBody>
          <a:bodyPr>
            <a:normAutofit/>
          </a:bodyPr>
          <a:lstStyle/>
          <a:p>
            <a:r>
              <a:rPr lang="es-PR" dirty="0" smtClean="0"/>
              <a:t>Evaluación de </a:t>
            </a:r>
            <a:r>
              <a:rPr lang="es-PR" dirty="0" smtClean="0"/>
              <a:t>fuentes de información</a:t>
            </a:r>
            <a:endParaRPr lang="es-PR" dirty="0" smtClean="0"/>
          </a:p>
          <a:p>
            <a:pPr lvl="1"/>
            <a:r>
              <a:rPr lang="es-PR" dirty="0" smtClean="0"/>
              <a:t>Responsabilidad - autor, casa editora, institución, etc.</a:t>
            </a:r>
          </a:p>
          <a:p>
            <a:pPr lvl="2"/>
            <a:r>
              <a:rPr lang="es-PR" dirty="0"/>
              <a:t>Dominio/ tipo de </a:t>
            </a:r>
            <a:r>
              <a:rPr lang="es-PR" dirty="0" smtClean="0"/>
              <a:t>página - </a:t>
            </a:r>
            <a:r>
              <a:rPr lang="en-US" dirty="0" smtClean="0"/>
              <a:t>.com </a:t>
            </a:r>
            <a:r>
              <a:rPr lang="en-US" dirty="0"/>
              <a:t>/ .org / .</a:t>
            </a:r>
            <a:r>
              <a:rPr lang="en-US" dirty="0" err="1"/>
              <a:t>edu</a:t>
            </a:r>
            <a:r>
              <a:rPr lang="en-US" dirty="0"/>
              <a:t> / .</a:t>
            </a:r>
            <a:r>
              <a:rPr lang="en-US" dirty="0" err="1"/>
              <a:t>gov</a:t>
            </a:r>
            <a:endParaRPr lang="es-PR" dirty="0"/>
          </a:p>
          <a:p>
            <a:pPr lvl="1"/>
            <a:r>
              <a:rPr lang="es-PR" dirty="0" smtClean="0"/>
              <a:t>Objetivo</a:t>
            </a:r>
            <a:r>
              <a:rPr lang="es-PR" dirty="0" smtClean="0"/>
              <a:t>/ propósito/ parcialidad</a:t>
            </a:r>
          </a:p>
          <a:p>
            <a:pPr lvl="1"/>
            <a:r>
              <a:rPr lang="es-PR" dirty="0" smtClean="0"/>
              <a:t>Actualización - fecha</a:t>
            </a:r>
            <a:endParaRPr lang="es-PR" dirty="0" smtClean="0"/>
          </a:p>
          <a:p>
            <a:pPr lvl="1"/>
            <a:r>
              <a:rPr lang="es-PR" dirty="0" smtClean="0"/>
              <a:t>Que enlaces tiene o donde la </a:t>
            </a:r>
            <a:r>
              <a:rPr lang="es-PR" dirty="0" smtClean="0"/>
              <a:t>enlazan / recomendación confiable</a:t>
            </a:r>
            <a:endParaRPr lang="es-PR" dirty="0" smtClean="0"/>
          </a:p>
          <a:p>
            <a:pPr lvl="1"/>
            <a:endParaRPr lang="es-P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BB0D-185B-4B0A-AF48-C963CF0AA552}" type="datetime7">
              <a:rPr lang="es-PR" smtClean="0"/>
              <a:t>ago-12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R" dirty="0" smtClean="0"/>
              <a:t>Programa de Desarrollo de Destrezas de Información</a:t>
            </a:r>
            <a:endParaRPr lang="es-P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C33B-E567-4E24-9293-9CB706C1FF22}" type="slidenum">
              <a:rPr lang="es-PR" smtClean="0"/>
              <a:pPr/>
              <a:t>5</a:t>
            </a:fld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dirty="0" smtClean="0"/>
              <a:t>Información confiable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28800"/>
            <a:ext cx="6690360" cy="3894269"/>
          </a:xfrm>
        </p:spPr>
        <p:txBody>
          <a:bodyPr>
            <a:normAutofit/>
          </a:bodyPr>
          <a:lstStyle/>
          <a:p>
            <a:r>
              <a:rPr lang="es-PR" sz="2000" dirty="0" smtClean="0"/>
              <a:t>Internet</a:t>
            </a:r>
          </a:p>
          <a:p>
            <a:pPr lvl="1"/>
            <a:r>
              <a:rPr lang="es-PR" sz="1800" dirty="0" smtClean="0"/>
              <a:t>Google (Google </a:t>
            </a:r>
            <a:r>
              <a:rPr lang="es-PR" sz="1800" dirty="0" err="1" smtClean="0"/>
              <a:t>scholar</a:t>
            </a:r>
            <a:r>
              <a:rPr lang="es-PR" sz="1800" dirty="0" smtClean="0"/>
              <a:t>)</a:t>
            </a:r>
          </a:p>
          <a:p>
            <a:pPr lvl="1"/>
            <a:r>
              <a:rPr lang="es-PR" sz="1800" dirty="0" smtClean="0"/>
              <a:t>Páginas recomendadas</a:t>
            </a:r>
          </a:p>
          <a:p>
            <a:r>
              <a:rPr lang="es-PR" dirty="0" smtClean="0"/>
              <a:t>Biblioteca</a:t>
            </a:r>
          </a:p>
          <a:p>
            <a:pPr lvl="1"/>
            <a:r>
              <a:rPr lang="en-US" sz="2400" dirty="0" err="1"/>
              <a:t>Recursos</a:t>
            </a:r>
            <a:r>
              <a:rPr lang="en-US" sz="2400" dirty="0"/>
              <a:t> </a:t>
            </a:r>
            <a:r>
              <a:rPr lang="en-US" sz="2400" dirty="0" err="1" smtClean="0"/>
              <a:t>impresos</a:t>
            </a:r>
            <a:r>
              <a:rPr lang="en-US" sz="2400" dirty="0" smtClean="0"/>
              <a:t> / </a:t>
            </a:r>
            <a:r>
              <a:rPr lang="en-US" sz="2400" dirty="0" err="1" smtClean="0"/>
              <a:t>audiovisuales</a:t>
            </a:r>
            <a:endParaRPr lang="en-US" sz="2400" dirty="0" smtClean="0"/>
          </a:p>
          <a:p>
            <a:pPr lvl="2"/>
            <a:r>
              <a:rPr lang="en-US" dirty="0" err="1" smtClean="0"/>
              <a:t>Circulación</a:t>
            </a:r>
            <a:endParaRPr lang="en-US" dirty="0" smtClean="0"/>
          </a:p>
          <a:p>
            <a:pPr lvl="2"/>
            <a:r>
              <a:rPr lang="en-US" dirty="0" err="1" smtClean="0"/>
              <a:t>Sala</a:t>
            </a:r>
            <a:r>
              <a:rPr lang="en-US" dirty="0" smtClean="0"/>
              <a:t> de </a:t>
            </a:r>
            <a:r>
              <a:rPr lang="en-US" dirty="0" err="1" smtClean="0"/>
              <a:t>Investigaciones</a:t>
            </a:r>
            <a:r>
              <a:rPr lang="en-US" dirty="0" smtClean="0"/>
              <a:t> </a:t>
            </a:r>
            <a:endParaRPr lang="es-PR" dirty="0"/>
          </a:p>
          <a:p>
            <a:pPr lvl="1"/>
            <a:r>
              <a:rPr lang="es-PR" sz="2400" dirty="0" smtClean="0"/>
              <a:t>Catálogo</a:t>
            </a:r>
          </a:p>
          <a:p>
            <a:pPr lvl="1"/>
            <a:r>
              <a:rPr lang="es-PR" sz="2400" dirty="0" smtClean="0"/>
              <a:t>Bases de datos</a:t>
            </a:r>
          </a:p>
          <a:p>
            <a:pPr lvl="1"/>
            <a:endParaRPr lang="es-PR" sz="2000" dirty="0" smtClean="0"/>
          </a:p>
          <a:p>
            <a:endParaRPr lang="es-PR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BB0D-185B-4B0A-AF48-C963CF0AA552}" type="datetime7">
              <a:rPr lang="es-PR" smtClean="0"/>
              <a:t>ago-12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R" dirty="0" smtClean="0"/>
              <a:t>Programa de Desarrollo de Destrezas de Información</a:t>
            </a:r>
            <a:endParaRPr lang="es-P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C33B-E567-4E24-9293-9CB706C1FF22}" type="slidenum">
              <a:rPr lang="es-PR" smtClean="0"/>
              <a:pPr/>
              <a:t>6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9176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605" y="609600"/>
            <a:ext cx="7315200" cy="1143000"/>
          </a:xfrm>
        </p:spPr>
        <p:txBody>
          <a:bodyPr/>
          <a:lstStyle/>
          <a:p>
            <a:pPr algn="ctr"/>
            <a:r>
              <a:rPr lang="es-PR" dirty="0" smtClean="0"/>
              <a:t>Catálogo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6705600" cy="4267200"/>
          </a:xfrm>
        </p:spPr>
        <p:txBody>
          <a:bodyPr>
            <a:normAutofit/>
          </a:bodyPr>
          <a:lstStyle/>
          <a:p>
            <a:r>
              <a:rPr lang="es-PR" sz="2800" dirty="0" smtClean="0"/>
              <a:t>El catálogo de la biblioteca contiene información sobre los recursos de información disponibles tanto impreso como electrónico. </a:t>
            </a:r>
          </a:p>
          <a:p>
            <a:r>
              <a:rPr lang="es-PR" sz="2800" dirty="0" smtClean="0"/>
              <a:t>Lo encuentras en el portal electrónico de la Universidad Politécnica, en la biblioteca (Library) </a:t>
            </a:r>
            <a:r>
              <a:rPr lang="es-PR" sz="2800" dirty="0" smtClean="0">
                <a:hlinkClick r:id="rId3"/>
              </a:rPr>
              <a:t>http://www.pupr.edu</a:t>
            </a:r>
            <a:r>
              <a:rPr lang="es-PR" sz="2800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44672"/>
            <a:ext cx="5715000" cy="413327"/>
          </a:xfrm>
        </p:spPr>
        <p:txBody>
          <a:bodyPr/>
          <a:lstStyle/>
          <a:p>
            <a:r>
              <a:rPr lang="es-ES" dirty="0" smtClean="0"/>
              <a:t>Programa de Desarrollo de Destrezas de Información     </a:t>
            </a:r>
            <a:endParaRPr lang="es-P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36" y="5006923"/>
            <a:ext cx="1324536" cy="1170307"/>
          </a:xfrm>
          <a:prstGeom prst="rect">
            <a:avLst/>
          </a:prstGeom>
        </p:spPr>
      </p:pic>
      <p:pic>
        <p:nvPicPr>
          <p:cNvPr id="8" name="Picture 7" descr="logo UP.JP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0" y="5074841"/>
            <a:ext cx="1066800" cy="10344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67F5-DA23-43CC-9C7B-F337D8CDAE65}" type="slidenum">
              <a:rPr lang="es-PR" smtClean="0"/>
              <a:pPr/>
              <a:t>7</a:t>
            </a:fld>
            <a:endParaRPr lang="es-P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6526"/>
            <a:ext cx="7315200" cy="1143000"/>
          </a:xfrm>
        </p:spPr>
        <p:txBody>
          <a:bodyPr/>
          <a:lstStyle/>
          <a:p>
            <a:pPr algn="ctr"/>
            <a:r>
              <a:rPr lang="es-PR" dirty="0" smtClean="0"/>
              <a:t>Entrada del catálogo</a:t>
            </a:r>
            <a:endParaRPr lang="es-P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553200"/>
            <a:ext cx="5334000" cy="304800"/>
          </a:xfrm>
        </p:spPr>
        <p:txBody>
          <a:bodyPr/>
          <a:lstStyle/>
          <a:p>
            <a:r>
              <a:rPr lang="es-ES" dirty="0" smtClean="0"/>
              <a:t>Programa de Desarrollo de Destrezas de Información     </a:t>
            </a:r>
            <a:endParaRPr lang="es-P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67F5-DA23-43CC-9C7B-F337D8CDAE65}" type="slidenum">
              <a:rPr lang="es-PR" smtClean="0"/>
              <a:pPr/>
              <a:t>8</a:t>
            </a:fld>
            <a:endParaRPr lang="es-P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" t="11597" r="37879" b="23455"/>
          <a:stretch/>
        </p:blipFill>
        <p:spPr>
          <a:xfrm>
            <a:off x="152400" y="1676400"/>
            <a:ext cx="4967832" cy="298565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24619" r="24110" b="5970"/>
          <a:stretch/>
        </p:blipFill>
        <p:spPr>
          <a:xfrm>
            <a:off x="4800600" y="3352800"/>
            <a:ext cx="4212904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Bases de </a:t>
            </a:r>
            <a:r>
              <a:rPr lang="en-US" dirty="0" err="1" smtClean="0"/>
              <a:t>datos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smtClean="0"/>
              <a:t>Se acceden a traves de Internet</a:t>
            </a:r>
          </a:p>
          <a:p>
            <a:r>
              <a:rPr lang="es-PR" smtClean="0"/>
              <a:t>Contienen información clasificada y organizada</a:t>
            </a:r>
          </a:p>
          <a:p>
            <a:r>
              <a:rPr lang="es-PR" smtClean="0"/>
              <a:t>Permite hacer búsqueda de información en varias fuentes a la vez </a:t>
            </a:r>
          </a:p>
          <a:p>
            <a:r>
              <a:rPr lang="es-PR" smtClean="0"/>
              <a:t>Permite diversas estrategias de búsqueda</a:t>
            </a:r>
          </a:p>
          <a:p>
            <a:r>
              <a:rPr lang="es-PR" smtClean="0"/>
              <a:t>La información es académica y confiable</a:t>
            </a:r>
          </a:p>
          <a:p>
            <a:r>
              <a:rPr lang="es-PR" smtClean="0"/>
              <a:t>La información es actualizada</a:t>
            </a:r>
          </a:p>
          <a:p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4F9B-35A7-4F3F-958B-370CFC7C84E0}" type="datetime7">
              <a:rPr lang="es-PR" smtClean="0"/>
              <a:t>ago-12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R" smtClean="0"/>
              <a:t>Programa de Desarrollo de Destrezas de Información</a:t>
            </a:r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C33B-E567-4E24-9293-9CB706C1FF22}" type="slidenum">
              <a:rPr lang="es-PR" smtClean="0"/>
              <a:pPr/>
              <a:t>9</a:t>
            </a:fld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1143</TotalTime>
  <Words>869</Words>
  <Application>Microsoft Office PowerPoint</Application>
  <PresentationFormat>On-screen Show (4:3)</PresentationFormat>
  <Paragraphs>182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Pushpin</vt:lpstr>
      <vt:lpstr>Recursos de información en la Biblioteca</vt:lpstr>
      <vt:lpstr>Objetivos</vt:lpstr>
      <vt:lpstr>El estudiante …</vt:lpstr>
      <vt:lpstr>Información</vt:lpstr>
      <vt:lpstr>Información confiable</vt:lpstr>
      <vt:lpstr>Información confiable</vt:lpstr>
      <vt:lpstr>Catálogo</vt:lpstr>
      <vt:lpstr>Entrada del catálogo</vt:lpstr>
      <vt:lpstr>Bases de datos</vt:lpstr>
      <vt:lpstr>Bases de datos</vt:lpstr>
      <vt:lpstr>Bases de datos UPPR</vt:lpstr>
      <vt:lpstr>Bases de datos</vt:lpstr>
      <vt:lpstr>Bases de datos</vt:lpstr>
      <vt:lpstr>Plagio</vt:lpstr>
      <vt:lpstr>Citar</vt:lpstr>
      <vt:lpstr>Manuales de estilo</vt:lpstr>
      <vt:lpstr>Estilo, IEEE y Chicago</vt:lpstr>
      <vt:lpstr>El Blog de la Biblioteca</vt:lpstr>
      <vt:lpstr>Preguntas</vt:lpstr>
    </vt:vector>
  </TitlesOfParts>
  <Company>PUPR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Digna Delgado</dc:creator>
  <cp:lastModifiedBy>Digna Delgado</cp:lastModifiedBy>
  <cp:revision>36</cp:revision>
  <dcterms:created xsi:type="dcterms:W3CDTF">2012-02-07T22:43:59Z</dcterms:created>
  <dcterms:modified xsi:type="dcterms:W3CDTF">2012-08-15T15:14:39Z</dcterms:modified>
</cp:coreProperties>
</file>